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3"/>
  </p:handoutMasterIdLst>
  <p:sldIdLst>
    <p:sldId id="256" r:id="rId2"/>
    <p:sldId id="257" r:id="rId3"/>
    <p:sldId id="333" r:id="rId4"/>
    <p:sldId id="258" r:id="rId5"/>
    <p:sldId id="337" r:id="rId6"/>
    <p:sldId id="274" r:id="rId7"/>
    <p:sldId id="260" r:id="rId8"/>
    <p:sldId id="338" r:id="rId9"/>
    <p:sldId id="339" r:id="rId10"/>
    <p:sldId id="340" r:id="rId11"/>
    <p:sldId id="341" r:id="rId12"/>
    <p:sldId id="342" r:id="rId13"/>
    <p:sldId id="344" r:id="rId14"/>
    <p:sldId id="262" r:id="rId15"/>
    <p:sldId id="263" r:id="rId16"/>
    <p:sldId id="264" r:id="rId17"/>
    <p:sldId id="265" r:id="rId18"/>
    <p:sldId id="347" r:id="rId19"/>
    <p:sldId id="266" r:id="rId20"/>
    <p:sldId id="267" r:id="rId21"/>
    <p:sldId id="261" r:id="rId22"/>
    <p:sldId id="343" r:id="rId23"/>
    <p:sldId id="308" r:id="rId24"/>
    <p:sldId id="310" r:id="rId25"/>
    <p:sldId id="324" r:id="rId26"/>
    <p:sldId id="348" r:id="rId27"/>
    <p:sldId id="345" r:id="rId28"/>
    <p:sldId id="346" r:id="rId29"/>
    <p:sldId id="304" r:id="rId30"/>
    <p:sldId id="306" r:id="rId31"/>
    <p:sldId id="335" r:id="rId32"/>
    <p:sldId id="326" r:id="rId33"/>
    <p:sldId id="259" r:id="rId34"/>
    <p:sldId id="305" r:id="rId35"/>
    <p:sldId id="309" r:id="rId36"/>
    <p:sldId id="334" r:id="rId37"/>
    <p:sldId id="311" r:id="rId38"/>
    <p:sldId id="312" r:id="rId39"/>
    <p:sldId id="349" r:id="rId40"/>
    <p:sldId id="350" r:id="rId41"/>
    <p:sldId id="351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3" r:id="rId51"/>
    <p:sldId id="322" r:id="rId52"/>
    <p:sldId id="321" r:id="rId53"/>
    <p:sldId id="325" r:id="rId54"/>
    <p:sldId id="332" r:id="rId55"/>
    <p:sldId id="327" r:id="rId56"/>
    <p:sldId id="328" r:id="rId57"/>
    <p:sldId id="329" r:id="rId58"/>
    <p:sldId id="330" r:id="rId59"/>
    <p:sldId id="331" r:id="rId60"/>
    <p:sldId id="336" r:id="rId61"/>
    <p:sldId id="35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33"/>
            <p14:sldId id="258"/>
            <p14:sldId id="337"/>
            <p14:sldId id="274"/>
            <p14:sldId id="260"/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  <p14:sldId id="266"/>
            <p14:sldId id="267"/>
            <p14:sldId id="261"/>
            <p14:sldId id="343"/>
            <p14:sldId id="308"/>
            <p14:sldId id="310"/>
            <p14:sldId id="324"/>
            <p14:sldId id="348"/>
            <p14:sldId id="345"/>
            <p14:sldId id="346"/>
            <p14:sldId id="304"/>
            <p14:sldId id="306"/>
            <p14:sldId id="335"/>
            <p14:sldId id="326"/>
            <p14:sldId id="259"/>
            <p14:sldId id="305"/>
            <p14:sldId id="309"/>
            <p14:sldId id="334"/>
            <p14:sldId id="311"/>
            <p14:sldId id="312"/>
            <p14:sldId id="349"/>
            <p14:sldId id="350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  <p14:sldId id="332"/>
            <p14:sldId id="327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02" y="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Goldilocks principle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about right</a:t>
            </a:r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441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 to edges   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potential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(bandwidth)</a:t>
            </a:r>
          </a:p>
          <a:p>
            <a:r>
              <a:rPr lang="en-US" dirty="0"/>
              <a:t>                       x ~ </a:t>
            </a:r>
            <a:r>
              <a:rPr lang="en-US" dirty="0">
                <a:latin typeface="Script MT Bold" panose="03040602040607080904" pitchFamily="66" charset="0"/>
              </a:rPr>
              <a:t>N</a:t>
            </a:r>
            <a:r>
              <a:rPr lang="en-US" dirty="0"/>
              <a:t>(</a:t>
            </a:r>
            <a:r>
              <a:rPr lang="el-GR" dirty="0"/>
              <a:t>μ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=</a:t>
            </a:r>
            <a:r>
              <a:rPr lang="en-US" dirty="0"/>
              <a:t>h)</a:t>
            </a:r>
          </a:p>
          <a:p>
            <a:endParaRPr lang="en-US" dirty="0"/>
          </a:p>
          <a:p>
            <a:r>
              <a:rPr lang="en-US" dirty="0"/>
              <a:t>A moving window 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71048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joint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685800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shape as well as 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 more schematic summary of a dataset–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dirty="0"/>
              <a:t>They are insensitive to multi-modal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density curve &amp; boxplot, but also show the observations as jittered 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57200"/>
            <a:ext cx="4114800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13FCC7-F094-4FBD-941D-C1567A607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50" y="457200"/>
            <a:ext cx="4114800" cy="27432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79AF67-D470-402C-B541-E850C594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35" y="3336681"/>
            <a:ext cx="3200430" cy="320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609600" y="3581400"/>
            <a:ext cx="413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{</a:t>
            </a:r>
            <a:r>
              <a:rPr lang="en-US" dirty="0" err="1"/>
              <a:t>ggdist</a:t>
            </a:r>
            <a:r>
              <a:rPr lang="en-US" dirty="0"/>
              <a:t>} makes it easy to combine two or more graphical representations –</a:t>
            </a:r>
          </a:p>
          <a:p>
            <a:r>
              <a:rPr lang="en-US" dirty="0"/>
              <a:t>          data + distribution + interval</a:t>
            </a:r>
          </a:p>
        </p:txBody>
      </p: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the </a:t>
            </a:r>
            <a:r>
              <a:rPr lang="en-US" dirty="0">
                <a:hlinkClick r:id="rId2"/>
              </a:rPr>
              <a:t>uncertainty</a:t>
            </a:r>
            <a:r>
              <a:rPr lang="en-US" dirty="0"/>
              <a:t> in statistics come from? There are three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processes,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take plausible values with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39A-912C-40E0-BEDE-1A6D9DC1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bars: When should I worry?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D7CDB-EA31-4706-865E-53322108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0155B26-B641-43A3-9C70-E1C2C3C72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43012"/>
            <a:ext cx="529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90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widths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different sized 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dots show the data: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difference between two means is always </a:t>
            </a:r>
            <a:r>
              <a:rPr lang="en-US" b="1" dirty="0"/>
              <a:t>larger than the standard error of either mean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4" imgW="1002960" imgH="266400" progId="Equation.DSMT4">
                  <p:embed/>
                </p:oleObj>
              </mc:Choice>
              <mc:Fallback>
                <p:oleObj name="Equation" r:id="rId4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6" imgW="1841400" imgH="291960" progId="Equation.DSMT4">
                  <p:embed/>
                </p:oleObj>
              </mc:Choice>
              <mc:Fallback>
                <p:oleObj name="Equation" r:id="rId6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15" t="-231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Credibility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/>
              <a:t>data: IQR, std dev., std error, …  (variation)</a:t>
            </a:r>
          </a:p>
          <a:p>
            <a:pPr lvl="1"/>
            <a:r>
              <a:rPr lang="en-US" dirty="0"/>
              <a:t>assumptions: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/>
              <a:t>models: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slope = 1, OK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Confidence bands </a:t>
            </a:r>
            <a:r>
              <a:rPr lang="en-US" sz="2000" dirty="0"/>
              <a:t>help to identify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positively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U-shaped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Normality of residuals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FF000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statistical significance 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complement each other; no single measure serves all purposes”</a:t>
            </a:r>
          </a:p>
          <a:p>
            <a:r>
              <a:rPr lang="en-US" sz="2000" dirty="0"/>
              <a:t>“Controlling and accounting for uncertainty begins with the design of the study”</a:t>
            </a:r>
          </a:p>
          <a:p>
            <a:r>
              <a:rPr lang="en-US" sz="2000" dirty="0"/>
              <a:t>“The theoretical basis 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choropleth maps we can show uncertainty with another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bins </a:t>
            </a:r>
          </a:p>
          <a:p>
            <a:pPr lvl="1"/>
            <a:r>
              <a:rPr lang="en-US" dirty="0"/>
              <a:t>bar plot of the frequencies: length ~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42381</TotalTime>
  <Words>3006</Words>
  <Application>Microsoft Office PowerPoint</Application>
  <PresentationFormat>On-screen Show (4:3)</PresentationFormat>
  <Paragraphs>432</Paragraphs>
  <Slides>61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Cambria Math</vt:lpstr>
      <vt:lpstr>Script MT Bold</vt:lpstr>
      <vt:lpstr>Wingdings</vt:lpstr>
      <vt:lpstr>1_Office Theme</vt:lpstr>
      <vt:lpstr>Equation</vt:lpstr>
      <vt:lpstr>Visualizing Uncertainty</vt:lpstr>
      <vt:lpstr>Topics</vt:lpstr>
      <vt:lpstr>Sources of uncertainty</vt:lpstr>
      <vt:lpstr>Problems: data, models, graphics</vt:lpstr>
      <vt:lpstr>P-values, significance &amp; uncertainty</vt:lpstr>
      <vt:lpstr>Model fits as uncertainties</vt:lpstr>
      <vt:lpstr>Graphical annotations for uncertainty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Raincloud plots</vt:lpstr>
      <vt:lpstr>PowerPoint Presentation</vt:lpstr>
      <vt:lpstr>PowerPoint Presentation</vt:lpstr>
      <vt:lpstr>{ggdist} package</vt:lpstr>
      <vt:lpstr>PowerPoint Presentation</vt:lpstr>
      <vt:lpstr>Comparing groups: Summary + Uncertainty</vt:lpstr>
      <vt:lpstr>Don’t dynamite me!</vt:lpstr>
      <vt:lpstr>Error bars: When should I worry?</vt:lpstr>
      <vt:lpstr>Key ideas of tatistical ampling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Simulations to convey uncertainty</vt:lpstr>
      <vt:lpstr>Animation to understand uncertainty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170</cp:revision>
  <dcterms:created xsi:type="dcterms:W3CDTF">2017-10-14T20:35:56Z</dcterms:created>
  <dcterms:modified xsi:type="dcterms:W3CDTF">2022-03-21T22:11:30Z</dcterms:modified>
</cp:coreProperties>
</file>